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embeddedFontLst>
    <p:embeddedFont>
      <p:font typeface="Montserrat" panose="020B0604020202020204" charset="-94"/>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2" d="100"/>
          <a:sy n="102" d="100"/>
        </p:scale>
        <p:origin x="-45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8337839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05340dddb0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05340dddb0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05340dddb0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05340dddb0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05340dddb0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05340dddb0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0642b2544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0642b2544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05340dddb0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05340dddb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05340dddb0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05340dddb0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0642b2544b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0642b2544b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10642b2544b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10642b2544b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0642b2544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0642b2544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0642b2544b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10642b2544b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105340dddb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105340dddb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0642b2544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10642b2544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05340dddb0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05340dddb0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105340dddb0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105340dddb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105340dddb0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105340dddb0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05340dddb0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05340dddb0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05340dddb0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05340dddb0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05340dddb0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05340dddb0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05340dddb0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05340dddb0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05340dddb0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05340dddb0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t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695000"/>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tr"/>
              <a:t>eSafety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1200"/>
              </a:spcBef>
              <a:spcAft>
                <a:spcPts val="0"/>
              </a:spcAft>
              <a:buNone/>
            </a:pPr>
            <a:r>
              <a:rPr lang="tr" sz="2000" b="1">
                <a:solidFill>
                  <a:srgbClr val="202124"/>
                </a:solidFill>
                <a:highlight>
                  <a:srgbClr val="FFFFFF"/>
                </a:highlight>
              </a:rPr>
              <a:t>Siber zorbalık neden yapılır?</a:t>
            </a:r>
            <a:endParaRPr sz="2000" b="1">
              <a:solidFill>
                <a:srgbClr val="202124"/>
              </a:solidFill>
              <a:highlight>
                <a:srgbClr val="FFFFFF"/>
              </a:highlight>
            </a:endParaRPr>
          </a:p>
          <a:p>
            <a:pPr marL="0" lvl="0" indent="0" algn="l" rtl="0">
              <a:spcBef>
                <a:spcPts val="1200"/>
              </a:spcBef>
              <a:spcAft>
                <a:spcPts val="0"/>
              </a:spcAft>
              <a:buNone/>
            </a:pPr>
            <a:r>
              <a:rPr lang="tr" sz="2000">
                <a:solidFill>
                  <a:srgbClr val="202124"/>
                </a:solidFill>
                <a:highlight>
                  <a:srgbClr val="FFFFFF"/>
                </a:highlight>
              </a:rPr>
              <a:t> </a:t>
            </a:r>
            <a:endParaRPr sz="2000">
              <a:solidFill>
                <a:srgbClr val="202124"/>
              </a:solidFill>
              <a:highlight>
                <a:srgbClr val="FFFFFF"/>
              </a:highlight>
            </a:endParaRPr>
          </a:p>
          <a:p>
            <a:pPr marL="0" lvl="0" indent="0" algn="l" rtl="0">
              <a:spcBef>
                <a:spcPts val="1200"/>
              </a:spcBef>
              <a:spcAft>
                <a:spcPts val="0"/>
              </a:spcAft>
              <a:buNone/>
            </a:pPr>
            <a:r>
              <a:rPr lang="tr" sz="2000" b="1">
                <a:solidFill>
                  <a:srgbClr val="202124"/>
                </a:solidFill>
                <a:highlight>
                  <a:srgbClr val="FFFFFF"/>
                </a:highlight>
              </a:rPr>
              <a:t>Siber zorbalık</a:t>
            </a:r>
            <a:r>
              <a:rPr lang="tr" sz="2000">
                <a:solidFill>
                  <a:srgbClr val="202124"/>
                </a:solidFill>
                <a:highlight>
                  <a:srgbClr val="FFFFFF"/>
                </a:highlight>
              </a:rPr>
              <a:t>, sıklıkla internet ve dijital teknolojilere erken yaşta erişme şansına sahip olan çocuklar tarafından </a:t>
            </a:r>
            <a:r>
              <a:rPr lang="tr" sz="2000" b="1">
                <a:solidFill>
                  <a:srgbClr val="202124"/>
                </a:solidFill>
                <a:highlight>
                  <a:srgbClr val="FFFFFF"/>
                </a:highlight>
              </a:rPr>
              <a:t>yapılır</a:t>
            </a:r>
            <a:r>
              <a:rPr lang="tr" sz="2000">
                <a:solidFill>
                  <a:srgbClr val="202124"/>
                </a:solidFill>
                <a:highlight>
                  <a:srgbClr val="FFFFFF"/>
                </a:highlight>
              </a:rPr>
              <a:t>. ... </a:t>
            </a:r>
            <a:r>
              <a:rPr lang="tr" sz="2000" b="1">
                <a:solidFill>
                  <a:srgbClr val="202124"/>
                </a:solidFill>
                <a:highlight>
                  <a:srgbClr val="FFFFFF"/>
                </a:highlight>
              </a:rPr>
              <a:t>Siber</a:t>
            </a:r>
            <a:r>
              <a:rPr lang="tr" sz="2000">
                <a:solidFill>
                  <a:srgbClr val="202124"/>
                </a:solidFill>
                <a:highlight>
                  <a:srgbClr val="FFFFFF"/>
                </a:highlight>
              </a:rPr>
              <a:t> zorbaların kimliklerinin gizli olması, </a:t>
            </a:r>
            <a:r>
              <a:rPr lang="tr" sz="2000" b="1">
                <a:solidFill>
                  <a:srgbClr val="202124"/>
                </a:solidFill>
                <a:highlight>
                  <a:srgbClr val="FFFFFF"/>
                </a:highlight>
              </a:rPr>
              <a:t>zorbalık</a:t>
            </a:r>
            <a:r>
              <a:rPr lang="tr" sz="2000">
                <a:solidFill>
                  <a:srgbClr val="202124"/>
                </a:solidFill>
                <a:highlight>
                  <a:srgbClr val="FFFFFF"/>
                </a:highlight>
              </a:rPr>
              <a:t> eylemlerinin daha baskın ve agresif şekilde uygulanmasına yardımcı olabilir.</a:t>
            </a:r>
            <a:endParaRPr sz="2000">
              <a:solidFill>
                <a:srgbClr val="202124"/>
              </a:solidFill>
              <a:highlight>
                <a:srgbClr val="FFFFFF"/>
              </a:highlight>
            </a:endParaRPr>
          </a:p>
          <a:p>
            <a:pPr marL="0" lvl="0" indent="0" algn="l" rtl="0">
              <a:spcBef>
                <a:spcPts val="1200"/>
              </a:spcBef>
              <a:spcAft>
                <a:spcPts val="0"/>
              </a:spcAft>
              <a:buNone/>
            </a:pPr>
            <a:r>
              <a:rPr lang="tr" sz="2000">
                <a:solidFill>
                  <a:srgbClr val="000000"/>
                </a:solidFill>
              </a:rPr>
              <a:t> </a:t>
            </a:r>
            <a:endParaRPr sz="2000">
              <a:solidFill>
                <a:srgbClr val="000000"/>
              </a:solidFill>
            </a:endParaRPr>
          </a:p>
          <a:p>
            <a:pPr marL="0" lvl="0" indent="0" algn="l" rtl="0">
              <a:spcBef>
                <a:spcPts val="1200"/>
              </a:spcBef>
              <a:spcAft>
                <a:spcPts val="1200"/>
              </a:spcAft>
              <a:buNone/>
            </a:pPr>
            <a:endParaRPr/>
          </a:p>
        </p:txBody>
      </p:sp>
      <p:pic>
        <p:nvPicPr>
          <p:cNvPr id="101" name="Google Shape;101;p22"/>
          <p:cNvPicPr preferRelativeResize="0"/>
          <p:nvPr/>
        </p:nvPicPr>
        <p:blipFill>
          <a:blip r:embed="rId3">
            <a:alphaModFix/>
          </a:blip>
          <a:stretch>
            <a:fillRect/>
          </a:stretch>
        </p:blipFill>
        <p:spPr>
          <a:xfrm>
            <a:off x="5134775" y="3203925"/>
            <a:ext cx="4009224" cy="20910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1"/>
              </a:buClr>
              <a:buSzPts val="1100"/>
              <a:buFont typeface="Arial"/>
              <a:buNone/>
            </a:pPr>
            <a:r>
              <a:rPr lang="tr" sz="2000" b="1">
                <a:solidFill>
                  <a:srgbClr val="202124"/>
                </a:solidFill>
                <a:highlight>
                  <a:srgbClr val="FFFFFF"/>
                </a:highlight>
              </a:rPr>
              <a:t>Cinsel içerikli mesaj cezası nedir?</a:t>
            </a:r>
            <a:endParaRPr sz="2000" b="1">
              <a:solidFill>
                <a:srgbClr val="202124"/>
              </a:solidFill>
              <a:highlight>
                <a:srgbClr val="FFFFFF"/>
              </a:highlight>
            </a:endParaRPr>
          </a:p>
          <a:p>
            <a:pPr marL="0" lvl="0" indent="0" algn="l" rtl="0">
              <a:spcBef>
                <a:spcPts val="1200"/>
              </a:spcBef>
              <a:spcAft>
                <a:spcPts val="0"/>
              </a:spcAft>
              <a:buClr>
                <a:schemeClr val="dk1"/>
              </a:buClr>
              <a:buSzPts val="1100"/>
              <a:buFont typeface="Arial"/>
              <a:buNone/>
            </a:pPr>
            <a:endParaRPr sz="2000" b="1">
              <a:solidFill>
                <a:srgbClr val="202124"/>
              </a:solidFill>
              <a:highlight>
                <a:srgbClr val="FFFFFF"/>
              </a:highlight>
            </a:endParaRPr>
          </a:p>
          <a:p>
            <a:pPr marL="0" lvl="0" indent="0" algn="l" rtl="0">
              <a:spcBef>
                <a:spcPts val="1200"/>
              </a:spcBef>
              <a:spcAft>
                <a:spcPts val="0"/>
              </a:spcAft>
              <a:buNone/>
            </a:pPr>
            <a:r>
              <a:rPr lang="tr" sz="2000" b="1">
                <a:solidFill>
                  <a:srgbClr val="202124"/>
                </a:solidFill>
                <a:highlight>
                  <a:srgbClr val="FFFFFF"/>
                </a:highlight>
              </a:rPr>
              <a:t>Cinsel</a:t>
            </a:r>
            <a:r>
              <a:rPr lang="tr" sz="2000">
                <a:solidFill>
                  <a:srgbClr val="202124"/>
                </a:solidFill>
                <a:highlight>
                  <a:srgbClr val="FFFFFF"/>
                </a:highlight>
              </a:rPr>
              <a:t> tacizin </a:t>
            </a:r>
            <a:r>
              <a:rPr lang="tr" sz="2000" b="1">
                <a:solidFill>
                  <a:srgbClr val="202124"/>
                </a:solidFill>
                <a:highlight>
                  <a:srgbClr val="FFFFFF"/>
                </a:highlight>
              </a:rPr>
              <a:t>cezası nedir</a:t>
            </a:r>
            <a:r>
              <a:rPr lang="tr" sz="2000">
                <a:solidFill>
                  <a:srgbClr val="202124"/>
                </a:solidFill>
                <a:highlight>
                  <a:srgbClr val="FFFFFF"/>
                </a:highlight>
              </a:rPr>
              <a:t>? Böyle bir durumda; mağdurun şikâyeti üzerine 3 aydan 2 yıla kadar hapis </a:t>
            </a:r>
            <a:r>
              <a:rPr lang="tr" sz="2000" b="1">
                <a:solidFill>
                  <a:srgbClr val="202124"/>
                </a:solidFill>
                <a:highlight>
                  <a:srgbClr val="FFFFFF"/>
                </a:highlight>
              </a:rPr>
              <a:t>cezasına</a:t>
            </a:r>
            <a:r>
              <a:rPr lang="tr" sz="2000">
                <a:solidFill>
                  <a:srgbClr val="202124"/>
                </a:solidFill>
                <a:highlight>
                  <a:srgbClr val="FFFFFF"/>
                </a:highlight>
              </a:rPr>
              <a:t> veya adli para </a:t>
            </a:r>
            <a:r>
              <a:rPr lang="tr" sz="2000" b="1">
                <a:solidFill>
                  <a:srgbClr val="202124"/>
                </a:solidFill>
                <a:highlight>
                  <a:srgbClr val="FFFFFF"/>
                </a:highlight>
              </a:rPr>
              <a:t>cezasına</a:t>
            </a:r>
            <a:r>
              <a:rPr lang="tr" sz="2000">
                <a:solidFill>
                  <a:srgbClr val="202124"/>
                </a:solidFill>
                <a:highlight>
                  <a:srgbClr val="FFFFFF"/>
                </a:highlight>
              </a:rPr>
              <a:t>, fiilin çocuğa karşı işlenmesi halinde 6 aydan 3 yıla kadar hapis </a:t>
            </a:r>
            <a:r>
              <a:rPr lang="tr" sz="2000" b="1">
                <a:solidFill>
                  <a:srgbClr val="202124"/>
                </a:solidFill>
                <a:highlight>
                  <a:srgbClr val="FFFFFF"/>
                </a:highlight>
              </a:rPr>
              <a:t>cezasına</a:t>
            </a:r>
            <a:r>
              <a:rPr lang="tr" sz="2000">
                <a:solidFill>
                  <a:srgbClr val="202124"/>
                </a:solidFill>
                <a:highlight>
                  <a:srgbClr val="FFFFFF"/>
                </a:highlight>
              </a:rPr>
              <a:t> mahkum edilebilir.</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1"/>
              </a:buClr>
              <a:buSzPts val="1100"/>
              <a:buFont typeface="Arial"/>
              <a:buNone/>
            </a:pPr>
            <a:r>
              <a:rPr lang="tr" sz="2000" b="1">
                <a:solidFill>
                  <a:schemeClr val="dk1"/>
                </a:solidFill>
                <a:highlight>
                  <a:srgbClr val="FFFFFF"/>
                </a:highlight>
              </a:rPr>
              <a:t>Hakaret suçu; </a:t>
            </a:r>
            <a:r>
              <a:rPr lang="tr" sz="2000">
                <a:solidFill>
                  <a:schemeClr val="dk1"/>
                </a:solidFill>
                <a:highlight>
                  <a:srgbClr val="FFFFFF"/>
                </a:highlight>
              </a:rPr>
              <a:t>instagram, facebook, twitter, telegram, whatsapp vb. uygulamalar ve sosyal medya hesapları aracılığıyla işlendiği gibi e-mail (e-posta) göndermek gibi başka yöntemlerle de internet üzerinden işlenebilmektedir. İnternet üzerinden hakaret suçu işleyen kişi TCK m.125 hükümleri gereği cezalandırılacaktır:</a:t>
            </a:r>
            <a:endParaRPr sz="2000">
              <a:solidFill>
                <a:schemeClr val="dk1"/>
              </a:solidFill>
              <a:highlight>
                <a:srgbClr val="FFFFFF"/>
              </a:highlight>
            </a:endParaRPr>
          </a:p>
          <a:p>
            <a:pPr marL="0" lvl="0" indent="0" algn="l" rtl="0">
              <a:spcBef>
                <a:spcPts val="1200"/>
              </a:spcBef>
              <a:spcAft>
                <a:spcPts val="12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just" rtl="0">
              <a:spcBef>
                <a:spcPts val="1200"/>
              </a:spcBef>
              <a:spcAft>
                <a:spcPts val="0"/>
              </a:spcAft>
              <a:buClr>
                <a:schemeClr val="dk1"/>
              </a:buClr>
              <a:buSzPts val="1100"/>
              <a:buFont typeface="Arial"/>
              <a:buNone/>
            </a:pPr>
            <a:r>
              <a:rPr lang="tr" sz="2000">
                <a:solidFill>
                  <a:schemeClr val="dk1"/>
                </a:solidFill>
                <a:highlight>
                  <a:srgbClr val="FFFFFF"/>
                </a:highlight>
              </a:rPr>
              <a:t>Hakaret suçunun oluşmasına neden olan sözlerin tek tek kanunda sayılması imkansızdır. Suçun vücut bulması için kişinin onur, şeref veya saygınlığını rencide edecek somut bir fiil veya olgu isnat edilmeli veya sövme yoluyla kişinin onur, şeref veya saygınlığına saldırılmalıdır. Görüldüğü üzere, hakaret suçunda önemli olan kişiyi rencide eden, toplum içinde değersizleştiren fiillerin cezalandırılmasıdır.</a:t>
            </a:r>
            <a:endParaRPr sz="2000">
              <a:solidFill>
                <a:schemeClr val="dk1"/>
              </a:solidFill>
              <a:highlight>
                <a:srgbClr val="FFFFFF"/>
              </a:highlight>
            </a:endParaRPr>
          </a:p>
          <a:p>
            <a:pPr marL="0" lvl="0" indent="0" algn="just" rtl="0">
              <a:spcBef>
                <a:spcPts val="1200"/>
              </a:spcBef>
              <a:spcAft>
                <a:spcPts val="0"/>
              </a:spcAft>
              <a:buClr>
                <a:schemeClr val="dk1"/>
              </a:buClr>
              <a:buSzPts val="1100"/>
              <a:buFont typeface="Arial"/>
              <a:buNone/>
            </a:pPr>
            <a:r>
              <a:rPr lang="tr" sz="2000">
                <a:solidFill>
                  <a:schemeClr val="dk1"/>
                </a:solidFill>
                <a:highlight>
                  <a:srgbClr val="FFFFFF"/>
                </a:highlight>
              </a:rPr>
              <a:t>Bir kişiye açık açık </a:t>
            </a:r>
            <a:r>
              <a:rPr lang="tr" sz="2000" b="1">
                <a:solidFill>
                  <a:schemeClr val="dk1"/>
                </a:solidFill>
                <a:highlight>
                  <a:srgbClr val="FFFFFF"/>
                </a:highlight>
              </a:rPr>
              <a:t>“şerefsiz”, “haysiyetsiz”, “geri zekalı”, “aptal”, “hayvan”, “müsvedde” </a:t>
            </a:r>
            <a:r>
              <a:rPr lang="tr" sz="2000">
                <a:solidFill>
                  <a:schemeClr val="dk1"/>
                </a:solidFill>
                <a:highlight>
                  <a:srgbClr val="FFFFFF"/>
                </a:highlight>
              </a:rPr>
              <a:t>vb. gibi sözler söylemenin hakaret suçunu oluşturacağı kuşkusuzdur.</a:t>
            </a:r>
            <a:endParaRPr sz="2000">
              <a:solidFill>
                <a:schemeClr val="dk1"/>
              </a:solidFill>
              <a:highlight>
                <a:srgbClr val="FFFFFF"/>
              </a:highlight>
            </a:endParaRPr>
          </a:p>
          <a:p>
            <a:pPr marL="0" lvl="0" indent="0" algn="l" rtl="0">
              <a:spcBef>
                <a:spcPts val="1200"/>
              </a:spcBef>
              <a:spcAft>
                <a:spcPts val="12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6"/>
          <p:cNvSpPr txBox="1">
            <a:spLocks noGrp="1"/>
          </p:cNvSpPr>
          <p:nvPr>
            <p:ph type="body" idx="1"/>
          </p:nvPr>
        </p:nvSpPr>
        <p:spPr>
          <a:xfrm>
            <a:off x="423250" y="1177250"/>
            <a:ext cx="8520600" cy="3416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1"/>
              </a:buClr>
              <a:buSzPts val="1100"/>
              <a:buFont typeface="Arial"/>
              <a:buNone/>
            </a:pPr>
            <a:r>
              <a:rPr lang="tr" sz="2000" b="1">
                <a:solidFill>
                  <a:srgbClr val="202124"/>
                </a:solidFill>
                <a:highlight>
                  <a:srgbClr val="FFFFFF"/>
                </a:highlight>
              </a:rPr>
              <a:t>Siber suçun cezası nedir?</a:t>
            </a:r>
            <a:endParaRPr sz="2000" b="1">
              <a:solidFill>
                <a:srgbClr val="202124"/>
              </a:solidFill>
              <a:highlight>
                <a:srgbClr val="FFFFFF"/>
              </a:highlight>
            </a:endParaRPr>
          </a:p>
          <a:p>
            <a:pPr marL="0" lvl="0" indent="0" algn="l" rtl="0">
              <a:spcBef>
                <a:spcPts val="900"/>
              </a:spcBef>
              <a:spcAft>
                <a:spcPts val="1200"/>
              </a:spcAft>
              <a:buNone/>
            </a:pPr>
            <a:r>
              <a:rPr lang="tr" sz="2000">
                <a:solidFill>
                  <a:srgbClr val="202124"/>
                </a:solidFill>
              </a:rPr>
              <a:t>Bu </a:t>
            </a:r>
            <a:r>
              <a:rPr lang="tr" sz="2000" b="1">
                <a:solidFill>
                  <a:srgbClr val="202124"/>
                </a:solidFill>
              </a:rPr>
              <a:t>suç</a:t>
            </a:r>
            <a:r>
              <a:rPr lang="tr" sz="2000">
                <a:solidFill>
                  <a:srgbClr val="202124"/>
                </a:solidFill>
              </a:rPr>
              <a:t> 5237 sayılı Türk Ceza Kanun'unun 243. maddesinde düzenlenmiştir. ... Eğer bir kişiye bir bilişim sisteminin kendi içinde veya bilişim sistemleri arasında gerçekleşen veri nakillerini sisteme girmeden Hukuka aykırı bir şekilde izlerse bu kişi </a:t>
            </a:r>
            <a:r>
              <a:rPr lang="tr" sz="2000" b="1">
                <a:solidFill>
                  <a:srgbClr val="202124"/>
                </a:solidFill>
              </a:rPr>
              <a:t>1 yıldan</a:t>
            </a:r>
            <a:r>
              <a:rPr lang="tr" sz="2000">
                <a:solidFill>
                  <a:srgbClr val="202124"/>
                </a:solidFill>
              </a:rPr>
              <a:t> </a:t>
            </a:r>
            <a:r>
              <a:rPr lang="tr" sz="2000" b="1">
                <a:solidFill>
                  <a:srgbClr val="202124"/>
                </a:solidFill>
              </a:rPr>
              <a:t>3 yıla </a:t>
            </a:r>
            <a:r>
              <a:rPr lang="tr" sz="2000">
                <a:solidFill>
                  <a:srgbClr val="202124"/>
                </a:solidFill>
              </a:rPr>
              <a:t>kadar </a:t>
            </a:r>
            <a:r>
              <a:rPr lang="tr" sz="2000" b="1">
                <a:solidFill>
                  <a:srgbClr val="202124"/>
                </a:solidFill>
              </a:rPr>
              <a:t>hapis</a:t>
            </a:r>
            <a:r>
              <a:rPr lang="tr" sz="2000">
                <a:solidFill>
                  <a:srgbClr val="202124"/>
                </a:solidFill>
              </a:rPr>
              <a:t> </a:t>
            </a:r>
            <a:r>
              <a:rPr lang="tr" sz="2000" b="1">
                <a:solidFill>
                  <a:srgbClr val="202124"/>
                </a:solidFill>
              </a:rPr>
              <a:t>cezası</a:t>
            </a:r>
            <a:r>
              <a:rPr lang="tr" sz="2000">
                <a:solidFill>
                  <a:srgbClr val="202124"/>
                </a:solidFill>
              </a:rPr>
              <a:t> ile cezalandırılır.</a:t>
            </a:r>
            <a:endParaRPr sz="2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1"/>
              </a:buClr>
              <a:buSzPts val="1100"/>
              <a:buFont typeface="Arial"/>
              <a:buNone/>
            </a:pPr>
            <a:r>
              <a:rPr lang="tr" sz="2000" b="1">
                <a:solidFill>
                  <a:srgbClr val="202124"/>
                </a:solidFill>
                <a:highlight>
                  <a:srgbClr val="FFFFFF"/>
                </a:highlight>
              </a:rPr>
              <a:t>Kişisel Verileri</a:t>
            </a:r>
            <a:r>
              <a:rPr lang="tr" sz="2000">
                <a:solidFill>
                  <a:srgbClr val="202124"/>
                </a:solidFill>
                <a:highlight>
                  <a:srgbClr val="FFFFFF"/>
                </a:highlight>
              </a:rPr>
              <a:t> Başkasına Verme, Yayma veya Ele Geçirme Suçunun Cezası (TCK md. 136) </a:t>
            </a:r>
            <a:r>
              <a:rPr lang="tr" sz="2000" b="1">
                <a:solidFill>
                  <a:srgbClr val="202124"/>
                </a:solidFill>
                <a:highlight>
                  <a:srgbClr val="FFFFFF"/>
                </a:highlight>
              </a:rPr>
              <a:t>Kişisel verileri</a:t>
            </a:r>
            <a:r>
              <a:rPr lang="tr" sz="2000">
                <a:solidFill>
                  <a:srgbClr val="202124"/>
                </a:solidFill>
                <a:highlight>
                  <a:srgbClr val="FFFFFF"/>
                </a:highlight>
              </a:rPr>
              <a:t> hukuka aykırı olarak verme, yayma veya ele geçirme suçunun cezası </a:t>
            </a:r>
            <a:r>
              <a:rPr lang="tr" sz="2000" b="1">
                <a:solidFill>
                  <a:srgbClr val="202124"/>
                </a:solidFill>
                <a:highlight>
                  <a:srgbClr val="FFFFFF"/>
                </a:highlight>
              </a:rPr>
              <a:t>2 yıldan 4 yıla</a:t>
            </a:r>
            <a:r>
              <a:rPr lang="tr" sz="2000">
                <a:solidFill>
                  <a:srgbClr val="202124"/>
                </a:solidFill>
                <a:highlight>
                  <a:srgbClr val="FFFFFF"/>
                </a:highlight>
              </a:rPr>
              <a:t> kadar hapis cezasıdır (TCK md. 136).</a:t>
            </a:r>
            <a:endParaRPr sz="2000">
              <a:solidFill>
                <a:srgbClr val="202124"/>
              </a:solidFill>
              <a:highlight>
                <a:srgbClr val="FFFFFF"/>
              </a:highlight>
            </a:endParaRPr>
          </a:p>
          <a:p>
            <a:pPr marL="0" lvl="0" indent="0" algn="l" rtl="0">
              <a:spcBef>
                <a:spcPts val="1200"/>
              </a:spcBef>
              <a:spcAft>
                <a:spcPts val="1200"/>
              </a:spcAft>
              <a:buNone/>
            </a:pPr>
            <a:endParaRPr sz="2000"/>
          </a:p>
        </p:txBody>
      </p:sp>
      <p:sp>
        <p:nvSpPr>
          <p:cNvPr id="127" name="Google Shape;127;p27"/>
          <p:cNvSpPr txBox="1"/>
          <p:nvPr/>
        </p:nvSpPr>
        <p:spPr>
          <a:xfrm>
            <a:off x="5899525" y="2788650"/>
            <a:ext cx="7138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8"/>
          <p:cNvSpPr txBox="1">
            <a:spLocks noGrp="1"/>
          </p:cNvSpPr>
          <p:nvPr>
            <p:ph type="body" idx="1"/>
          </p:nvPr>
        </p:nvSpPr>
        <p:spPr>
          <a:xfrm>
            <a:off x="311700" y="272675"/>
            <a:ext cx="8520600" cy="4635300"/>
          </a:xfrm>
          <a:prstGeom prst="rect">
            <a:avLst/>
          </a:prstGeom>
        </p:spPr>
        <p:txBody>
          <a:bodyPr spcFirstLastPara="1" wrap="square" lIns="91425" tIns="91425" rIns="91425" bIns="91425" anchor="t" anchorCtr="0">
            <a:noAutofit/>
          </a:bodyPr>
          <a:lstStyle/>
          <a:p>
            <a:pPr marL="0" lvl="0" indent="0" algn="l" rtl="0">
              <a:lnSpc>
                <a:spcPct val="130000"/>
              </a:lnSpc>
              <a:spcBef>
                <a:spcPts val="2300"/>
              </a:spcBef>
              <a:spcAft>
                <a:spcPts val="0"/>
              </a:spcAft>
              <a:buClr>
                <a:schemeClr val="dk1"/>
              </a:buClr>
              <a:buSzPts val="605"/>
              <a:buFont typeface="Arial"/>
              <a:buNone/>
            </a:pPr>
            <a:r>
              <a:rPr lang="tr" sz="1775" b="1">
                <a:solidFill>
                  <a:srgbClr val="D0312D"/>
                </a:solidFill>
                <a:highlight>
                  <a:srgbClr val="FFFFFF"/>
                </a:highlight>
              </a:rPr>
              <a:t>Kişinin izni olmadan fotoğrafının çekilmesi</a:t>
            </a:r>
            <a:endParaRPr sz="1775" b="1">
              <a:solidFill>
                <a:srgbClr val="D0312D"/>
              </a:solidFill>
              <a:highlight>
                <a:srgbClr val="FFFFFF"/>
              </a:highlight>
            </a:endParaRPr>
          </a:p>
          <a:p>
            <a:pPr marL="457200" lvl="0" indent="0" algn="l" rtl="0">
              <a:spcBef>
                <a:spcPts val="2300"/>
              </a:spcBef>
              <a:spcAft>
                <a:spcPts val="0"/>
              </a:spcAft>
              <a:buSzPts val="605"/>
              <a:buNone/>
            </a:pPr>
            <a:r>
              <a:rPr lang="tr" sz="1775">
                <a:solidFill>
                  <a:srgbClr val="6E6E6E"/>
                </a:solidFill>
                <a:highlight>
                  <a:srgbClr val="FFFFFF"/>
                </a:highlight>
              </a:rPr>
              <a:t>Burada kamusal alan özel alan diye ikili ayrım yaparak cevap vermek gerekir.</a:t>
            </a:r>
            <a:endParaRPr sz="1775">
              <a:solidFill>
                <a:srgbClr val="6E6E6E"/>
              </a:solidFill>
              <a:highlight>
                <a:srgbClr val="FFFFFF"/>
              </a:highlight>
            </a:endParaRPr>
          </a:p>
          <a:p>
            <a:pPr marL="457200" lvl="0" indent="-341372" algn="l" rtl="0">
              <a:spcBef>
                <a:spcPts val="1100"/>
              </a:spcBef>
              <a:spcAft>
                <a:spcPts val="0"/>
              </a:spcAft>
              <a:buClr>
                <a:srgbClr val="6E6E6E"/>
              </a:buClr>
              <a:buSzPts val="1776"/>
              <a:buChar char="●"/>
            </a:pPr>
            <a:r>
              <a:rPr lang="tr" sz="1775" b="1">
                <a:solidFill>
                  <a:srgbClr val="6E6E6E"/>
                </a:solidFill>
                <a:highlight>
                  <a:srgbClr val="FFFFFF"/>
                </a:highlight>
              </a:rPr>
              <a:t>Kamusal Alan</a:t>
            </a:r>
            <a:r>
              <a:rPr lang="tr" sz="1775">
                <a:solidFill>
                  <a:srgbClr val="6E6E6E"/>
                </a:solidFill>
                <a:highlight>
                  <a:srgbClr val="FFFFFF"/>
                </a:highlight>
              </a:rPr>
              <a:t>: Herkesin yahut belli bir kesimin girebildiği özel mülkiyete yahut özel kullanıma ayrılmamış alanlar kamusal alan olarak nitelendirilebilir.</a:t>
            </a:r>
            <a:endParaRPr sz="1775">
              <a:solidFill>
                <a:srgbClr val="6E6E6E"/>
              </a:solidFill>
              <a:highlight>
                <a:srgbClr val="FFFFFF"/>
              </a:highlight>
            </a:endParaRPr>
          </a:p>
          <a:p>
            <a:pPr marL="457200" lvl="0" indent="-341372" algn="l" rtl="0">
              <a:spcBef>
                <a:spcPts val="0"/>
              </a:spcBef>
              <a:spcAft>
                <a:spcPts val="0"/>
              </a:spcAft>
              <a:buClr>
                <a:srgbClr val="6E6E6E"/>
              </a:buClr>
              <a:buSzPts val="1776"/>
              <a:buChar char="●"/>
            </a:pPr>
            <a:r>
              <a:rPr lang="tr" sz="1775" b="1">
                <a:solidFill>
                  <a:srgbClr val="6E6E6E"/>
                </a:solidFill>
                <a:highlight>
                  <a:srgbClr val="FFFFFF"/>
                </a:highlight>
              </a:rPr>
              <a:t>Özel Alan:</a:t>
            </a:r>
            <a:r>
              <a:rPr lang="tr" sz="1775">
                <a:solidFill>
                  <a:srgbClr val="6E6E6E"/>
                </a:solidFill>
                <a:highlight>
                  <a:srgbClr val="FFFFFF"/>
                </a:highlight>
              </a:rPr>
              <a:t> Kişilerin sadece kendi kullanıma özgülenmiş alanlar olarak nitelendirilebilir. Buraların kişilerin mülkiyetinde olmasına gerek yoktur.  Kiralık evde oturan bir kişinin evi ,  kamuya açık bir alanda kamp yapan kişinin çadırı ,mağazada kabinde üstünü değiştiren kişinin bulunduğu kabin kişilerin özel alanlarıdır. Kişinin kendi evindeki görüntüleri kendi gizli sosyal medya hesabındaki fotoğrafları kişinin özel alanına girer.</a:t>
            </a:r>
            <a:endParaRPr sz="1775">
              <a:solidFill>
                <a:srgbClr val="6E6E6E"/>
              </a:solidFill>
              <a:highlight>
                <a:srgbClr val="FFFFFF"/>
              </a:highlight>
            </a:endParaRPr>
          </a:p>
          <a:p>
            <a:pPr marL="0" lvl="0" indent="0" algn="l" rtl="0">
              <a:spcBef>
                <a:spcPts val="1100"/>
              </a:spcBef>
              <a:spcAft>
                <a:spcPts val="1100"/>
              </a:spcAft>
              <a:buSzPts val="605"/>
              <a:buNone/>
            </a:pPr>
            <a:endParaRPr sz="760">
              <a:solidFill>
                <a:srgbClr val="6E6E6E"/>
              </a:solidFill>
              <a:highlight>
                <a:srgbClr val="FFFFFF"/>
              </a:highlight>
              <a:latin typeface="Montserrat"/>
              <a:ea typeface="Montserrat"/>
              <a:cs typeface="Montserrat"/>
              <a:sym typeface="Montserra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9"/>
          <p:cNvSpPr txBox="1">
            <a:spLocks noGrp="1"/>
          </p:cNvSpPr>
          <p:nvPr>
            <p:ph type="body" idx="1"/>
          </p:nvPr>
        </p:nvSpPr>
        <p:spPr>
          <a:xfrm>
            <a:off x="311700" y="495750"/>
            <a:ext cx="8520600" cy="40731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endParaRPr/>
          </a:p>
          <a:p>
            <a:pPr marL="0" lvl="0" indent="0" algn="l" rtl="0">
              <a:lnSpc>
                <a:spcPct val="120000"/>
              </a:lnSpc>
              <a:spcBef>
                <a:spcPts val="1500"/>
              </a:spcBef>
              <a:spcAft>
                <a:spcPts val="0"/>
              </a:spcAft>
              <a:buNone/>
            </a:pPr>
            <a:r>
              <a:rPr lang="tr" sz="2250" b="1">
                <a:solidFill>
                  <a:srgbClr val="838383"/>
                </a:solidFill>
                <a:highlight>
                  <a:srgbClr val="FFFFFF"/>
                </a:highlight>
              </a:rPr>
              <a:t>O</a:t>
            </a:r>
            <a:r>
              <a:rPr lang="tr" sz="2000" b="1">
                <a:solidFill>
                  <a:srgbClr val="838383"/>
                </a:solidFill>
                <a:highlight>
                  <a:srgbClr val="FFFFFF"/>
                </a:highlight>
              </a:rPr>
              <a:t>kullarda İzinsiz Fotoğraf ve Video Çekimi Hakkında</a:t>
            </a:r>
            <a:endParaRPr sz="2000" b="1">
              <a:solidFill>
                <a:srgbClr val="838383"/>
              </a:solidFill>
              <a:highlight>
                <a:srgbClr val="FFFFFF"/>
              </a:highlight>
            </a:endParaRPr>
          </a:p>
          <a:p>
            <a:pPr marL="0" lvl="0" indent="0" algn="l" rtl="0">
              <a:lnSpc>
                <a:spcPct val="120000"/>
              </a:lnSpc>
              <a:spcBef>
                <a:spcPts val="1500"/>
              </a:spcBef>
              <a:spcAft>
                <a:spcPts val="0"/>
              </a:spcAft>
              <a:buNone/>
            </a:pPr>
            <a:r>
              <a:rPr lang="tr" sz="2000" b="1">
                <a:solidFill>
                  <a:srgbClr val="212529"/>
                </a:solidFill>
                <a:highlight>
                  <a:srgbClr val="FFFFFF"/>
                </a:highlight>
              </a:rPr>
              <a:t>T.C Anayasasına, Milli Eğitim Bakanlığımızın protokollerine, Avrupa komisyonu eSafety hareket eylem planımıza, Çocuk hakları beyannamesine ve Avrupa insan hakları beyannamesine</a:t>
            </a:r>
            <a:r>
              <a:rPr lang="tr" sz="2000">
                <a:solidFill>
                  <a:srgbClr val="212529"/>
                </a:solidFill>
                <a:highlight>
                  <a:srgbClr val="FFFFFF"/>
                </a:highlight>
              </a:rPr>
              <a:t> göre okulumuzda </a:t>
            </a:r>
            <a:r>
              <a:rPr lang="tr" sz="2000" b="1">
                <a:solidFill>
                  <a:srgbClr val="212529"/>
                </a:solidFill>
                <a:highlight>
                  <a:srgbClr val="FFFFFF"/>
                </a:highlight>
              </a:rPr>
              <a:t>izinsiz fotoğraf ve video çekmek,</a:t>
            </a:r>
            <a:r>
              <a:rPr lang="tr" sz="2000">
                <a:solidFill>
                  <a:srgbClr val="212529"/>
                </a:solidFill>
                <a:highlight>
                  <a:srgbClr val="FFFFFF"/>
                </a:highlight>
              </a:rPr>
              <a:t> ayrıca okulumuz öğrencilerinin</a:t>
            </a:r>
            <a:r>
              <a:rPr lang="tr" sz="2000" b="1">
                <a:solidFill>
                  <a:srgbClr val="212529"/>
                </a:solidFill>
                <a:highlight>
                  <a:srgbClr val="FFFFFF"/>
                </a:highlight>
              </a:rPr>
              <a:t> izinsiz cep telefonu ve taşınabilir aygıt kullanması</a:t>
            </a:r>
            <a:r>
              <a:rPr lang="tr" sz="2000">
                <a:solidFill>
                  <a:srgbClr val="212529"/>
                </a:solidFill>
                <a:highlight>
                  <a:srgbClr val="FFFFFF"/>
                </a:highlight>
              </a:rPr>
              <a:t> yasaktır.</a:t>
            </a:r>
            <a:endParaRPr sz="2000">
              <a:solidFill>
                <a:srgbClr val="212529"/>
              </a:solidFill>
              <a:highlight>
                <a:srgbClr val="FFFFFF"/>
              </a:highlight>
            </a:endParaRPr>
          </a:p>
          <a:p>
            <a:pPr marL="0" lvl="0" indent="0" algn="l" rtl="0">
              <a:spcBef>
                <a:spcPts val="1500"/>
              </a:spcBef>
              <a:spcAft>
                <a:spcPts val="12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43" name="Google Shape;143;p30"/>
          <p:cNvPicPr preferRelativeResize="0"/>
          <p:nvPr/>
        </p:nvPicPr>
        <p:blipFill>
          <a:blip r:embed="rId3">
            <a:alphaModFix/>
          </a:blip>
          <a:stretch>
            <a:fillRect/>
          </a:stretch>
        </p:blipFill>
        <p:spPr>
          <a:xfrm>
            <a:off x="307268" y="0"/>
            <a:ext cx="8529464" cy="51435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49" name="Google Shape;149;p31"/>
          <p:cNvPicPr preferRelativeResize="0"/>
          <p:nvPr/>
        </p:nvPicPr>
        <p:blipFill>
          <a:blip r:embed="rId3">
            <a:alphaModFix/>
          </a:blip>
          <a:stretch>
            <a:fillRect/>
          </a:stretch>
        </p:blipFill>
        <p:spPr>
          <a:xfrm>
            <a:off x="348308" y="0"/>
            <a:ext cx="8447386" cy="51435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tr" sz="1200">
                <a:solidFill>
                  <a:srgbClr val="000000"/>
                </a:solidFill>
              </a:rPr>
              <a:t> </a:t>
            </a:r>
            <a:endParaRPr sz="1200">
              <a:solidFill>
                <a:srgbClr val="000000"/>
              </a:solidFill>
            </a:endParaRPr>
          </a:p>
          <a:p>
            <a:pPr marL="0" lvl="0" indent="0" algn="l" rtl="0">
              <a:spcBef>
                <a:spcPts val="1200"/>
              </a:spcBef>
              <a:spcAft>
                <a:spcPts val="0"/>
              </a:spcAft>
              <a:buNone/>
            </a:pPr>
            <a:r>
              <a:rPr lang="tr" sz="2000" b="1">
                <a:solidFill>
                  <a:srgbClr val="202124"/>
                </a:solidFill>
                <a:highlight>
                  <a:srgbClr val="FFFFFF"/>
                </a:highlight>
              </a:rPr>
              <a:t>Siber suçlar nedir ve cezaları?</a:t>
            </a:r>
            <a:endParaRPr sz="2000" b="1">
              <a:solidFill>
                <a:srgbClr val="202124"/>
              </a:solidFill>
              <a:highlight>
                <a:srgbClr val="FFFFFF"/>
              </a:highlight>
            </a:endParaRPr>
          </a:p>
          <a:p>
            <a:pPr marL="0" lvl="0" indent="0" algn="l" rtl="0">
              <a:spcBef>
                <a:spcPts val="900"/>
              </a:spcBef>
              <a:spcAft>
                <a:spcPts val="1200"/>
              </a:spcAft>
              <a:buNone/>
            </a:pPr>
            <a:endParaRPr/>
          </a:p>
        </p:txBody>
      </p:sp>
      <p:pic>
        <p:nvPicPr>
          <p:cNvPr id="60" name="Google Shape;60;p14"/>
          <p:cNvPicPr preferRelativeResize="0"/>
          <p:nvPr/>
        </p:nvPicPr>
        <p:blipFill>
          <a:blip r:embed="rId3">
            <a:alphaModFix/>
          </a:blip>
          <a:stretch>
            <a:fillRect/>
          </a:stretch>
        </p:blipFill>
        <p:spPr>
          <a:xfrm>
            <a:off x="944063" y="2296200"/>
            <a:ext cx="5495925" cy="20383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Clr>
                <a:srgbClr val="202124"/>
              </a:buClr>
              <a:buSzPts val="2000"/>
              <a:buChar char="●"/>
            </a:pPr>
            <a:r>
              <a:rPr lang="tr" sz="2000">
                <a:solidFill>
                  <a:srgbClr val="202124"/>
                </a:solidFill>
                <a:highlight>
                  <a:srgbClr val="FFFFFF"/>
                </a:highlight>
              </a:rPr>
              <a:t>Kişinin fotoğrafının </a:t>
            </a:r>
            <a:r>
              <a:rPr lang="tr" sz="2000" b="1">
                <a:solidFill>
                  <a:srgbClr val="202124"/>
                </a:solidFill>
                <a:highlight>
                  <a:srgbClr val="FFFFFF"/>
                </a:highlight>
              </a:rPr>
              <a:t>izinsiz</a:t>
            </a:r>
            <a:r>
              <a:rPr lang="tr" sz="2000">
                <a:solidFill>
                  <a:srgbClr val="202124"/>
                </a:solidFill>
                <a:highlight>
                  <a:srgbClr val="FFFFFF"/>
                </a:highlight>
              </a:rPr>
              <a:t> olarak sosyal medyadan paylaşılması Verileri Hukuka Aykırı Olarak Verme veya Ele Geçirme (TCK Md. 136, 137) suçunu oluşturur. Kişisel verileri, hukuka aykırı olarak başkasına veren , yayan veya ele geçiren kişi, iki yıldan dört yıla kadar hapis cezası ile cezalandırılır.</a:t>
            </a:r>
            <a:endParaRPr sz="2000">
              <a:solidFill>
                <a:srgbClr val="202124"/>
              </a:solidFill>
              <a:highlight>
                <a:srgbClr val="FFFFFF"/>
              </a:highlight>
            </a:endParaRPr>
          </a:p>
          <a:p>
            <a:pPr marL="457200" lvl="0" indent="-355600" algn="l" rtl="0">
              <a:spcBef>
                <a:spcPts val="0"/>
              </a:spcBef>
              <a:spcAft>
                <a:spcPts val="0"/>
              </a:spcAft>
              <a:buClr>
                <a:srgbClr val="202124"/>
              </a:buClr>
              <a:buSzPts val="2000"/>
              <a:buChar char="●"/>
            </a:pPr>
            <a:r>
              <a:rPr lang="tr" sz="2000">
                <a:solidFill>
                  <a:srgbClr val="202124"/>
                </a:solidFill>
                <a:highlight>
                  <a:srgbClr val="FFFFFF"/>
                </a:highlight>
              </a:rPr>
              <a:t>Kişinin özel alanında </a:t>
            </a:r>
            <a:r>
              <a:rPr lang="tr" sz="2000" b="1">
                <a:solidFill>
                  <a:srgbClr val="202124"/>
                </a:solidFill>
                <a:highlight>
                  <a:srgbClr val="FFFFFF"/>
                </a:highlight>
              </a:rPr>
              <a:t>izinsiz</a:t>
            </a:r>
            <a:r>
              <a:rPr lang="tr" sz="2000">
                <a:solidFill>
                  <a:srgbClr val="202124"/>
                </a:solidFill>
                <a:highlight>
                  <a:srgbClr val="FFFFFF"/>
                </a:highlight>
              </a:rPr>
              <a:t> bir şekilde fotoğrafının çekilmesi </a:t>
            </a:r>
            <a:r>
              <a:rPr lang="tr" sz="2000" b="1">
                <a:solidFill>
                  <a:srgbClr val="202124"/>
                </a:solidFill>
                <a:highlight>
                  <a:srgbClr val="FFFFFF"/>
                </a:highlight>
              </a:rPr>
              <a:t>suç</a:t>
            </a:r>
            <a:r>
              <a:rPr lang="tr" sz="2000">
                <a:solidFill>
                  <a:srgbClr val="202124"/>
                </a:solidFill>
                <a:highlight>
                  <a:srgbClr val="FFFFFF"/>
                </a:highlight>
              </a:rPr>
              <a:t>tur ve özel hayatın gizliliğini ihlal suçuna sebebiyet verir. ... Kişilerin özel hayatına ilişkin görüntü veya sesleri hukuka aykırı olarak ifşa eden kimse iki yıldan beş yıla kadar hapis cezası ile cezalandırılır.</a:t>
            </a:r>
            <a:endParaRPr sz="2800">
              <a:solidFill>
                <a:srgbClr val="202124"/>
              </a:solidFill>
              <a:highlight>
                <a:srgbClr val="FFFFFF"/>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1"/>
              </a:buClr>
              <a:buSzPts val="1100"/>
              <a:buFont typeface="Arial"/>
              <a:buNone/>
            </a:pPr>
            <a:r>
              <a:rPr lang="tr" sz="2000" b="1">
                <a:solidFill>
                  <a:srgbClr val="191919"/>
                </a:solidFill>
                <a:highlight>
                  <a:srgbClr val="FBF6F6"/>
                </a:highlight>
              </a:rPr>
              <a:t>– KVKK’nın 12. maddesinde düzenlenen veri güvenliğine karşı yükümlülüklerini yerine getirmeyenler hakkında 27.037 Türk Lirasından 1.802,640 Türk Lirasına kadar ceza uygulanır.</a:t>
            </a:r>
            <a:endParaRPr sz="2000" b="1">
              <a:solidFill>
                <a:srgbClr val="191919"/>
              </a:solidFill>
              <a:highlight>
                <a:srgbClr val="FBF6F6"/>
              </a:highlight>
            </a:endParaRPr>
          </a:p>
          <a:p>
            <a:pPr marL="0" lvl="0" indent="0" algn="l" rtl="0">
              <a:spcBef>
                <a:spcPts val="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1"/>
              </a:buClr>
              <a:buSzPts val="1100"/>
              <a:buFont typeface="Arial"/>
              <a:buNone/>
            </a:pPr>
            <a:r>
              <a:rPr lang="tr" sz="2000">
                <a:solidFill>
                  <a:srgbClr val="202124"/>
                </a:solidFill>
                <a:highlight>
                  <a:srgbClr val="FFFFFF"/>
                </a:highlight>
              </a:rPr>
              <a:t>Bir bilişim sistemindeki verileri bozmak, yok etmek, değiştirmek veya erişilmez kılmak, sisteme veri yerleştirmek, var olan verileri başka bir yere göndermek suretiyle işlenmiş olan bilişim suçunun faili, altı aydan üç yıla kadar hapis </a:t>
            </a:r>
            <a:r>
              <a:rPr lang="tr" sz="2000" b="1">
                <a:solidFill>
                  <a:srgbClr val="202124"/>
                </a:solidFill>
                <a:highlight>
                  <a:srgbClr val="FFFFFF"/>
                </a:highlight>
              </a:rPr>
              <a:t>cezası</a:t>
            </a:r>
            <a:r>
              <a:rPr lang="tr" sz="2000">
                <a:solidFill>
                  <a:srgbClr val="202124"/>
                </a:solidFill>
                <a:highlight>
                  <a:srgbClr val="FFFFFF"/>
                </a:highlight>
              </a:rPr>
              <a:t> ile cezalandırılır.</a:t>
            </a:r>
            <a:endParaRPr sz="2000">
              <a:solidFill>
                <a:srgbClr val="202124"/>
              </a:solidFill>
              <a:highlight>
                <a:srgbClr val="FFFFFF"/>
              </a:highlight>
            </a:endParaRPr>
          </a:p>
          <a:p>
            <a:pPr marL="0" lvl="0" indent="0" algn="l" rtl="0">
              <a:spcBef>
                <a:spcPts val="1200"/>
              </a:spcBef>
              <a:spcAft>
                <a:spcPts val="0"/>
              </a:spcAft>
              <a:buClr>
                <a:schemeClr val="dk1"/>
              </a:buClr>
              <a:buSzPts val="1100"/>
              <a:buFont typeface="Arial"/>
              <a:buNone/>
            </a:pPr>
            <a:r>
              <a:rPr lang="tr" sz="2000">
                <a:solidFill>
                  <a:schemeClr val="dk1"/>
                </a:solidFill>
              </a:rPr>
              <a:t> </a:t>
            </a:r>
            <a:endParaRPr sz="2000">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1"/>
              </a:buClr>
              <a:buSzPts val="1100"/>
              <a:buFont typeface="Arial"/>
              <a:buNone/>
            </a:pPr>
            <a:r>
              <a:rPr lang="tr" sz="2000" b="1">
                <a:solidFill>
                  <a:srgbClr val="202124"/>
                </a:solidFill>
                <a:highlight>
                  <a:srgbClr val="FFFFFF"/>
                </a:highlight>
              </a:rPr>
              <a:t>Bilişim suçları</a:t>
            </a:r>
            <a:r>
              <a:rPr lang="tr" sz="2000">
                <a:solidFill>
                  <a:srgbClr val="202124"/>
                </a:solidFill>
                <a:highlight>
                  <a:srgbClr val="FFFFFF"/>
                </a:highlight>
              </a:rPr>
              <a:t>, diğer bir deyişle siber </a:t>
            </a:r>
            <a:r>
              <a:rPr lang="tr" sz="2000" b="1">
                <a:solidFill>
                  <a:srgbClr val="202124"/>
                </a:solidFill>
                <a:highlight>
                  <a:srgbClr val="FFFFFF"/>
                </a:highlight>
              </a:rPr>
              <a:t>suçlar</a:t>
            </a:r>
            <a:r>
              <a:rPr lang="tr" sz="2000">
                <a:solidFill>
                  <a:srgbClr val="202124"/>
                </a:solidFill>
                <a:highlight>
                  <a:srgbClr val="FFFFFF"/>
                </a:highlight>
              </a:rPr>
              <a:t>; bilgisayar, tablet, cep telefonu gibi çağdaş iletişim araçları veya pos makinası gibi alışveriş araçları kullanılarak elektronik ortamda işlenen her türlü </a:t>
            </a:r>
            <a:r>
              <a:rPr lang="tr" sz="2000" b="1">
                <a:solidFill>
                  <a:srgbClr val="202124"/>
                </a:solidFill>
                <a:highlight>
                  <a:srgbClr val="FFFFFF"/>
                </a:highlight>
              </a:rPr>
              <a:t>suç</a:t>
            </a:r>
            <a:r>
              <a:rPr lang="tr" sz="2000">
                <a:solidFill>
                  <a:srgbClr val="202124"/>
                </a:solidFill>
                <a:highlight>
                  <a:srgbClr val="FFFFFF"/>
                </a:highlight>
              </a:rPr>
              <a:t> olarak tanımlanabilir.</a:t>
            </a:r>
            <a:endParaRPr sz="2000">
              <a:solidFill>
                <a:srgbClr val="202124"/>
              </a:solidFill>
              <a:highlight>
                <a:srgbClr val="FFFFFF"/>
              </a:highlight>
            </a:endParaRPr>
          </a:p>
          <a:p>
            <a:pPr marL="0" lvl="0" indent="0" algn="l" rtl="0">
              <a:spcBef>
                <a:spcPts val="1200"/>
              </a:spcBef>
              <a:spcAft>
                <a:spcPts val="12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7"/>
          <p:cNvSpPr txBox="1">
            <a:spLocks noGrp="1"/>
          </p:cNvSpPr>
          <p:nvPr>
            <p:ph type="body" idx="1"/>
          </p:nvPr>
        </p:nvSpPr>
        <p:spPr>
          <a:xfrm>
            <a:off x="311700" y="1152475"/>
            <a:ext cx="8520600" cy="3619200"/>
          </a:xfrm>
          <a:prstGeom prst="rect">
            <a:avLst/>
          </a:prstGeom>
        </p:spPr>
        <p:txBody>
          <a:bodyPr spcFirstLastPara="1" wrap="square" lIns="91425" tIns="91425" rIns="91425" bIns="91425" anchor="t" anchorCtr="0">
            <a:normAutofit fontScale="25000" lnSpcReduction="20000"/>
          </a:bodyPr>
          <a:lstStyle/>
          <a:p>
            <a:pPr marL="0" lvl="0" indent="0" algn="l" rtl="0">
              <a:lnSpc>
                <a:spcPct val="211363"/>
              </a:lnSpc>
              <a:spcBef>
                <a:spcPts val="1200"/>
              </a:spcBef>
              <a:spcAft>
                <a:spcPts val="0"/>
              </a:spcAft>
              <a:buNone/>
            </a:pPr>
            <a:r>
              <a:rPr lang="tr" sz="8000" b="1">
                <a:solidFill>
                  <a:srgbClr val="333333"/>
                </a:solidFill>
                <a:highlight>
                  <a:srgbClr val="FFFFFF"/>
                </a:highlight>
              </a:rPr>
              <a:t>Siber zorbalık nedir?</a:t>
            </a:r>
            <a:endParaRPr sz="8000" b="1">
              <a:solidFill>
                <a:srgbClr val="333333"/>
              </a:solidFill>
              <a:highlight>
                <a:srgbClr val="FFFFFF"/>
              </a:highlight>
            </a:endParaRPr>
          </a:p>
          <a:p>
            <a:pPr marL="0" lvl="0" indent="0" algn="l" rtl="0">
              <a:lnSpc>
                <a:spcPct val="211363"/>
              </a:lnSpc>
              <a:spcBef>
                <a:spcPts val="1400"/>
              </a:spcBef>
              <a:spcAft>
                <a:spcPts val="1400"/>
              </a:spcAft>
              <a:buNone/>
            </a:pPr>
            <a:r>
              <a:rPr lang="tr" sz="8000">
                <a:solidFill>
                  <a:srgbClr val="333333"/>
                </a:solidFill>
                <a:highlight>
                  <a:srgbClr val="FFFFFF"/>
                </a:highlight>
              </a:rPr>
              <a:t>Siber zorbalık, </a:t>
            </a:r>
            <a:r>
              <a:rPr lang="tr" sz="8000" b="1">
                <a:solidFill>
                  <a:srgbClr val="333333"/>
                </a:solidFill>
                <a:highlight>
                  <a:srgbClr val="FFFFFF"/>
                </a:highlight>
              </a:rPr>
              <a:t>dijital teknolojiler kullanılarak gerçekleştirilen zorbalıktır</a:t>
            </a:r>
            <a:r>
              <a:rPr lang="tr" sz="8000">
                <a:solidFill>
                  <a:srgbClr val="333333"/>
                </a:solidFill>
                <a:highlight>
                  <a:srgbClr val="FFFFFF"/>
                </a:highlight>
              </a:rPr>
              <a:t>. Bu tür zorbalıklar sosyal medyada, mesajlaşma platformlarında, oyun platformlarında ve cep telefonlarında görülebilir.  Hedef seçilen kişileri korkutmaya, kızdırmaya ya da utandırmaya yönelik olarak tekrarlanan bir davranıştır.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lnSpc>
                <a:spcPct val="211363"/>
              </a:lnSpc>
              <a:spcBef>
                <a:spcPts val="1200"/>
              </a:spcBef>
              <a:spcAft>
                <a:spcPts val="0"/>
              </a:spcAft>
              <a:buClr>
                <a:schemeClr val="dk1"/>
              </a:buClr>
              <a:buSzPts val="275"/>
              <a:buFont typeface="Arial"/>
              <a:buNone/>
            </a:pPr>
            <a:r>
              <a:rPr lang="tr" sz="8000">
                <a:solidFill>
                  <a:srgbClr val="333333"/>
                </a:solidFill>
                <a:highlight>
                  <a:srgbClr val="FFFFFF"/>
                </a:highlight>
              </a:rPr>
              <a:t>Verilebilecek örnekler:</a:t>
            </a:r>
            <a:endParaRPr sz="8000">
              <a:solidFill>
                <a:srgbClr val="333333"/>
              </a:solidFill>
              <a:highlight>
                <a:srgbClr val="FFFFFF"/>
              </a:highlight>
            </a:endParaRPr>
          </a:p>
          <a:p>
            <a:pPr marL="0" lvl="0" indent="-228600" algn="l" rtl="0">
              <a:lnSpc>
                <a:spcPct val="211363"/>
              </a:lnSpc>
              <a:spcBef>
                <a:spcPts val="1400"/>
              </a:spcBef>
              <a:spcAft>
                <a:spcPts val="0"/>
              </a:spcAft>
              <a:buClr>
                <a:schemeClr val="dk1"/>
              </a:buClr>
              <a:buSzPts val="275"/>
              <a:buFont typeface="Arial"/>
              <a:buNone/>
            </a:pPr>
            <a:r>
              <a:rPr lang="tr" sz="8000">
                <a:solidFill>
                  <a:srgbClr val="333333"/>
                </a:solidFill>
                <a:highlight>
                  <a:srgbClr val="FFFFFF"/>
                </a:highlight>
              </a:rPr>
              <a:t>·         sosyal medyada bir kişi hakkında yalanlar yaymak ya da utandırıcı fotoğraflar yayınlamak</a:t>
            </a:r>
            <a:endParaRPr sz="8000">
              <a:solidFill>
                <a:srgbClr val="333333"/>
              </a:solidFill>
              <a:highlight>
                <a:srgbClr val="FFFFFF"/>
              </a:highlight>
            </a:endParaRPr>
          </a:p>
          <a:p>
            <a:pPr marL="0" lvl="0" indent="-228600" algn="l" rtl="0">
              <a:lnSpc>
                <a:spcPct val="211363"/>
              </a:lnSpc>
              <a:spcBef>
                <a:spcPts val="1200"/>
              </a:spcBef>
              <a:spcAft>
                <a:spcPts val="0"/>
              </a:spcAft>
              <a:buClr>
                <a:schemeClr val="dk1"/>
              </a:buClr>
              <a:buSzPts val="275"/>
              <a:buFont typeface="Arial"/>
              <a:buNone/>
            </a:pPr>
            <a:r>
              <a:rPr lang="tr" sz="8000">
                <a:solidFill>
                  <a:srgbClr val="333333"/>
                </a:solidFill>
                <a:highlight>
                  <a:srgbClr val="FFFFFF"/>
                </a:highlight>
              </a:rPr>
              <a:t>·         mesajlaşma platformlarından incitici mesajlar ya da tehditler yollamak</a:t>
            </a:r>
            <a:endParaRPr sz="8000">
              <a:solidFill>
                <a:srgbClr val="333333"/>
              </a:solidFill>
              <a:highlight>
                <a:srgbClr val="FFFFFF"/>
              </a:highlight>
            </a:endParaRPr>
          </a:p>
          <a:p>
            <a:pPr marL="0" lvl="0" indent="-228600" algn="l" rtl="0">
              <a:lnSpc>
                <a:spcPct val="211363"/>
              </a:lnSpc>
              <a:spcBef>
                <a:spcPts val="1200"/>
              </a:spcBef>
              <a:spcAft>
                <a:spcPts val="0"/>
              </a:spcAft>
              <a:buClr>
                <a:schemeClr val="dk1"/>
              </a:buClr>
              <a:buSzPts val="275"/>
              <a:buFont typeface="Arial"/>
              <a:buNone/>
            </a:pPr>
            <a:r>
              <a:rPr lang="tr" sz="8000">
                <a:solidFill>
                  <a:srgbClr val="333333"/>
                </a:solidFill>
                <a:highlight>
                  <a:srgbClr val="FFFFFF"/>
                </a:highlight>
              </a:rPr>
              <a:t>·         başka birinin kimliğiyle başkalarına kötü mesajlar göndermek.</a:t>
            </a:r>
            <a:endParaRPr sz="8000">
              <a:solidFill>
                <a:srgbClr val="333333"/>
              </a:solidFill>
              <a:highlight>
                <a:srgbClr val="FFFFFF"/>
              </a:highlight>
            </a:endParaRPr>
          </a:p>
          <a:p>
            <a:pPr marL="0" lvl="0" indent="0" algn="l" rtl="0">
              <a:spcBef>
                <a:spcPts val="1200"/>
              </a:spcBef>
              <a:spcAft>
                <a:spcPts val="1200"/>
              </a:spcAft>
              <a:buNone/>
            </a:pP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lnSpc>
                <a:spcPct val="211363"/>
              </a:lnSpc>
              <a:spcBef>
                <a:spcPts val="1200"/>
              </a:spcBef>
              <a:spcAft>
                <a:spcPts val="0"/>
              </a:spcAft>
              <a:buClr>
                <a:schemeClr val="dk1"/>
              </a:buClr>
              <a:buSzPts val="1100"/>
              <a:buFont typeface="Arial"/>
              <a:buNone/>
            </a:pPr>
            <a:r>
              <a:rPr lang="tr" sz="2000">
                <a:solidFill>
                  <a:srgbClr val="333333"/>
                </a:solidFill>
                <a:highlight>
                  <a:srgbClr val="FFFFFF"/>
                </a:highlight>
              </a:rPr>
              <a:t>Yüz yüze zorbalık ve siber zorbalık çoğu kez birlikte gerçekleşir. Ancak siber zorbalık geride </a:t>
            </a:r>
            <a:r>
              <a:rPr lang="tr" sz="2000" b="1">
                <a:solidFill>
                  <a:srgbClr val="333333"/>
                </a:solidFill>
                <a:highlight>
                  <a:srgbClr val="FFFFFF"/>
                </a:highlight>
              </a:rPr>
              <a:t>dijital iz</a:t>
            </a:r>
            <a:r>
              <a:rPr lang="tr" sz="2000">
                <a:solidFill>
                  <a:srgbClr val="333333"/>
                </a:solidFill>
                <a:highlight>
                  <a:srgbClr val="FFFFFF"/>
                </a:highlight>
              </a:rPr>
              <a:t> bırakır; bu da aslında istismarın durdurulmasını sağlayacak yararlı ip uçları temin edebilir.</a:t>
            </a:r>
            <a:endParaRPr sz="2000">
              <a:solidFill>
                <a:srgbClr val="333333"/>
              </a:solidFill>
              <a:highlight>
                <a:srgbClr val="FFFFFF"/>
              </a:highlight>
            </a:endParaRPr>
          </a:p>
          <a:p>
            <a:pPr marL="0" lvl="0" indent="0" algn="l" rtl="0">
              <a:spcBef>
                <a:spcPts val="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spcBef>
                <a:spcPts val="1200"/>
              </a:spcBef>
              <a:spcAft>
                <a:spcPts val="0"/>
              </a:spcAft>
              <a:buClr>
                <a:schemeClr val="dk1"/>
              </a:buClr>
              <a:buSzPct val="27963"/>
              <a:buFont typeface="Arial"/>
              <a:buNone/>
            </a:pPr>
            <a:r>
              <a:rPr lang="tr" sz="3933">
                <a:solidFill>
                  <a:schemeClr val="dk1"/>
                </a:solidFill>
              </a:rPr>
              <a:t> </a:t>
            </a:r>
            <a:endParaRPr sz="3933">
              <a:solidFill>
                <a:schemeClr val="dk1"/>
              </a:solidFill>
            </a:endParaRPr>
          </a:p>
          <a:p>
            <a:pPr marL="0" lvl="0" indent="0" algn="l" rtl="0">
              <a:spcBef>
                <a:spcPts val="1200"/>
              </a:spcBef>
              <a:spcAft>
                <a:spcPts val="0"/>
              </a:spcAft>
              <a:buClr>
                <a:schemeClr val="dk1"/>
              </a:buClr>
              <a:buSzPts val="275"/>
              <a:buFont typeface="Arial"/>
              <a:buNone/>
            </a:pPr>
            <a:r>
              <a:rPr lang="tr" sz="8064">
                <a:solidFill>
                  <a:srgbClr val="202124"/>
                </a:solidFill>
                <a:highlight>
                  <a:srgbClr val="FFFFFF"/>
                </a:highlight>
              </a:rPr>
              <a:t>Siber zorbalığa maruz kalındığında ne yapılır?</a:t>
            </a:r>
            <a:endParaRPr sz="8064">
              <a:solidFill>
                <a:srgbClr val="202124"/>
              </a:solidFill>
              <a:highlight>
                <a:srgbClr val="FFFFFF"/>
              </a:highlight>
            </a:endParaRPr>
          </a:p>
          <a:p>
            <a:pPr marL="0" lvl="0" indent="0" algn="l" rtl="0">
              <a:spcBef>
                <a:spcPts val="1200"/>
              </a:spcBef>
              <a:spcAft>
                <a:spcPts val="0"/>
              </a:spcAft>
              <a:buClr>
                <a:schemeClr val="dk1"/>
              </a:buClr>
              <a:buSzPts val="275"/>
              <a:buFont typeface="Arial"/>
              <a:buNone/>
            </a:pPr>
            <a:r>
              <a:rPr lang="tr" sz="8064" b="1">
                <a:solidFill>
                  <a:srgbClr val="202124"/>
                </a:solidFill>
                <a:highlight>
                  <a:srgbClr val="FFFFFF"/>
                </a:highlight>
              </a:rPr>
              <a:t>Siber Zorbalığa maruz kalıyorum ne yapmalıyım?</a:t>
            </a:r>
            <a:endParaRPr sz="8064" b="1">
              <a:solidFill>
                <a:srgbClr val="202124"/>
              </a:solidFill>
              <a:highlight>
                <a:srgbClr val="FFFFFF"/>
              </a:highlight>
            </a:endParaRPr>
          </a:p>
          <a:p>
            <a:pPr marL="0" lvl="0" indent="-228600" algn="l" rtl="0">
              <a:spcBef>
                <a:spcPts val="900"/>
              </a:spcBef>
              <a:spcAft>
                <a:spcPts val="0"/>
              </a:spcAft>
              <a:buClr>
                <a:schemeClr val="dk1"/>
              </a:buClr>
              <a:buSzPts val="275"/>
              <a:buFont typeface="Arial"/>
              <a:buNone/>
            </a:pPr>
            <a:r>
              <a:rPr lang="tr" sz="8064">
                <a:solidFill>
                  <a:srgbClr val="202124"/>
                </a:solidFill>
                <a:highlight>
                  <a:srgbClr val="FFFFFF"/>
                </a:highlight>
              </a:rPr>
              <a:t>    1. Öncelikle sakin olun ve asla karşılık vermeyin. ...</a:t>
            </a:r>
            <a:endParaRPr sz="8064">
              <a:solidFill>
                <a:srgbClr val="202124"/>
              </a:solidFill>
              <a:highlight>
                <a:srgbClr val="FFFFFF"/>
              </a:highlight>
            </a:endParaRPr>
          </a:p>
          <a:p>
            <a:pPr marL="0" lvl="0" indent="-228600" algn="l" rtl="0">
              <a:spcBef>
                <a:spcPts val="300"/>
              </a:spcBef>
              <a:spcAft>
                <a:spcPts val="0"/>
              </a:spcAft>
              <a:buClr>
                <a:schemeClr val="dk1"/>
              </a:buClr>
              <a:buSzPts val="275"/>
              <a:buFont typeface="Arial"/>
              <a:buNone/>
            </a:pPr>
            <a:r>
              <a:rPr lang="tr" sz="8064">
                <a:solidFill>
                  <a:srgbClr val="202124"/>
                </a:solidFill>
                <a:highlight>
                  <a:srgbClr val="FFFFFF"/>
                </a:highlight>
              </a:rPr>
              <a:t>    2. Kanıtları (ekran görüntüsü, mesaj vb.) ...</a:t>
            </a:r>
            <a:endParaRPr sz="8064">
              <a:solidFill>
                <a:srgbClr val="202124"/>
              </a:solidFill>
              <a:highlight>
                <a:srgbClr val="FFFFFF"/>
              </a:highlight>
            </a:endParaRPr>
          </a:p>
          <a:p>
            <a:pPr marL="0" lvl="0" indent="-228600" algn="l" rtl="0">
              <a:spcBef>
                <a:spcPts val="300"/>
              </a:spcBef>
              <a:spcAft>
                <a:spcPts val="0"/>
              </a:spcAft>
              <a:buClr>
                <a:schemeClr val="dk1"/>
              </a:buClr>
              <a:buSzPts val="275"/>
              <a:buFont typeface="Arial"/>
              <a:buNone/>
            </a:pPr>
            <a:r>
              <a:rPr lang="tr" sz="8064">
                <a:solidFill>
                  <a:srgbClr val="202124"/>
                </a:solidFill>
                <a:highlight>
                  <a:srgbClr val="FFFFFF"/>
                </a:highlight>
              </a:rPr>
              <a:t>    3. Size </a:t>
            </a:r>
            <a:r>
              <a:rPr lang="tr" sz="8064" b="1">
                <a:solidFill>
                  <a:srgbClr val="202124"/>
                </a:solidFill>
                <a:highlight>
                  <a:srgbClr val="FFFFFF"/>
                </a:highlight>
              </a:rPr>
              <a:t>siber</a:t>
            </a:r>
            <a:r>
              <a:rPr lang="tr" sz="8064">
                <a:solidFill>
                  <a:srgbClr val="202124"/>
                </a:solidFill>
                <a:highlight>
                  <a:srgbClr val="FFFFFF"/>
                </a:highlight>
              </a:rPr>
              <a:t> zorbalık yapanı, </a:t>
            </a:r>
            <a:r>
              <a:rPr lang="tr" sz="8064" b="1">
                <a:solidFill>
                  <a:srgbClr val="202124"/>
                </a:solidFill>
                <a:highlight>
                  <a:srgbClr val="FFFFFF"/>
                </a:highlight>
              </a:rPr>
              <a:t>zorbalığı</a:t>
            </a:r>
            <a:r>
              <a:rPr lang="tr" sz="8064">
                <a:solidFill>
                  <a:srgbClr val="202124"/>
                </a:solidFill>
                <a:highlight>
                  <a:srgbClr val="FFFFFF"/>
                </a:highlight>
              </a:rPr>
              <a:t> yaptığı sosyal ağ vb. ilgili platformdan engelleyin ve ihbar edin.</a:t>
            </a:r>
            <a:endParaRPr sz="8064">
              <a:solidFill>
                <a:srgbClr val="202124"/>
              </a:solidFill>
              <a:highlight>
                <a:srgbClr val="FFFFFF"/>
              </a:highlight>
            </a:endParaRPr>
          </a:p>
          <a:p>
            <a:pPr marL="0" lvl="0" indent="-228600" algn="l" rtl="0">
              <a:spcBef>
                <a:spcPts val="1200"/>
              </a:spcBef>
              <a:spcAft>
                <a:spcPts val="0"/>
              </a:spcAft>
              <a:buClr>
                <a:schemeClr val="dk1"/>
              </a:buClr>
              <a:buSzPts val="275"/>
              <a:buFont typeface="Arial"/>
              <a:buNone/>
            </a:pPr>
            <a:r>
              <a:rPr lang="tr" sz="8064">
                <a:solidFill>
                  <a:srgbClr val="202124"/>
                </a:solidFill>
                <a:highlight>
                  <a:srgbClr val="FFFFFF"/>
                </a:highlight>
              </a:rPr>
              <a:t>    4. Aileniz, öğretmeniniz veya size yardım edebilecek bir akrabınıza durumu anlatın.</a:t>
            </a:r>
            <a:endParaRPr sz="8064">
              <a:solidFill>
                <a:srgbClr val="202124"/>
              </a:solidFill>
              <a:highlight>
                <a:srgbClr val="FFFFFF"/>
              </a:highlight>
            </a:endParaRPr>
          </a:p>
          <a:p>
            <a:pPr marL="0" lvl="0" indent="0" algn="l" rtl="0">
              <a:spcBef>
                <a:spcPts val="1200"/>
              </a:spcBef>
              <a:spcAft>
                <a:spcPts val="0"/>
              </a:spcAft>
              <a:buClr>
                <a:schemeClr val="dk1"/>
              </a:buClr>
              <a:buSzPct val="91666"/>
              <a:buFont typeface="Arial"/>
              <a:buNone/>
            </a:pPr>
            <a:r>
              <a:rPr lang="tr" sz="1200">
                <a:solidFill>
                  <a:schemeClr val="dk1"/>
                </a:solidFill>
              </a:rPr>
              <a:t> </a:t>
            </a:r>
            <a:endParaRPr sz="1200">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1"/>
              </a:buClr>
              <a:buSzPts val="1100"/>
              <a:buFont typeface="Arial"/>
              <a:buNone/>
            </a:pPr>
            <a:r>
              <a:rPr lang="tr" sz="2000" b="1">
                <a:solidFill>
                  <a:srgbClr val="202124"/>
                </a:solidFill>
                <a:highlight>
                  <a:srgbClr val="FFFFFF"/>
                </a:highlight>
              </a:rPr>
              <a:t>Okullarda Siber Zorbalık Nedir?</a:t>
            </a:r>
            <a:endParaRPr sz="2000" b="1">
              <a:solidFill>
                <a:srgbClr val="202124"/>
              </a:solidFill>
              <a:highlight>
                <a:srgbClr val="FFFFFF"/>
              </a:highlight>
            </a:endParaRPr>
          </a:p>
          <a:p>
            <a:pPr marL="0" lvl="0" indent="0" algn="l" rtl="0">
              <a:spcBef>
                <a:spcPts val="1200"/>
              </a:spcBef>
              <a:spcAft>
                <a:spcPts val="0"/>
              </a:spcAft>
              <a:buClr>
                <a:schemeClr val="dk1"/>
              </a:buClr>
              <a:buSzPts val="1100"/>
              <a:buFont typeface="Arial"/>
              <a:buNone/>
            </a:pPr>
            <a:r>
              <a:rPr lang="tr" sz="2000">
                <a:solidFill>
                  <a:srgbClr val="202124"/>
                </a:solidFill>
                <a:highlight>
                  <a:srgbClr val="FFFFFF"/>
                </a:highlight>
              </a:rPr>
              <a:t>Bir zamanlar okul ya da mahalle ile sınırlandırılmış </a:t>
            </a:r>
            <a:r>
              <a:rPr lang="tr" sz="2000" b="1">
                <a:solidFill>
                  <a:srgbClr val="202124"/>
                </a:solidFill>
                <a:highlight>
                  <a:srgbClr val="FFFFFF"/>
                </a:highlight>
              </a:rPr>
              <a:t>zorbalık</a:t>
            </a:r>
            <a:r>
              <a:rPr lang="tr" sz="2000">
                <a:solidFill>
                  <a:srgbClr val="202124"/>
                </a:solidFill>
                <a:highlight>
                  <a:srgbClr val="FFFFFF"/>
                </a:highlight>
              </a:rPr>
              <a:t> şimdi çevrimiçi dünyaya taşındı. </a:t>
            </a:r>
            <a:r>
              <a:rPr lang="tr" sz="2000" b="1">
                <a:solidFill>
                  <a:srgbClr val="202124"/>
                </a:solidFill>
                <a:highlight>
                  <a:srgbClr val="FFFFFF"/>
                </a:highlight>
              </a:rPr>
              <a:t>Siber zorbalık</a:t>
            </a:r>
            <a:r>
              <a:rPr lang="tr" sz="2000">
                <a:solidFill>
                  <a:srgbClr val="202124"/>
                </a:solidFill>
                <a:highlight>
                  <a:srgbClr val="FFFFFF"/>
                </a:highlight>
              </a:rPr>
              <a:t>, bilerek birine zarar vermek için çevrimiçi teknolojiyi kullanmak anlamına gelir. </a:t>
            </a:r>
            <a:r>
              <a:rPr lang="tr" sz="2000" b="1">
                <a:solidFill>
                  <a:srgbClr val="202124"/>
                </a:solidFill>
                <a:highlight>
                  <a:srgbClr val="FFFFFF"/>
                </a:highlight>
              </a:rPr>
              <a:t>Siber zorbalık</a:t>
            </a:r>
            <a:r>
              <a:rPr lang="tr" sz="2000">
                <a:solidFill>
                  <a:srgbClr val="202124"/>
                </a:solidFill>
                <a:highlight>
                  <a:srgbClr val="FFFFFF"/>
                </a:highlight>
              </a:rPr>
              <a:t>, cep telefonları, bilgisayarlar ve tabletler gibi dijital cihazlarda gerçekleşen zorbalıktır.</a:t>
            </a:r>
            <a:endParaRPr sz="2000">
              <a:solidFill>
                <a:srgbClr val="202124"/>
              </a:solidFill>
              <a:highlight>
                <a:srgbClr val="FFFFFF"/>
              </a:highlight>
            </a:endParaRPr>
          </a:p>
          <a:p>
            <a:pPr marL="0" lvl="0" indent="0" algn="l" rtl="0">
              <a:spcBef>
                <a:spcPts val="0"/>
              </a:spcBef>
              <a:spcAft>
                <a:spcPts val="12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907</Words>
  <Application>Microsoft Office PowerPoint</Application>
  <PresentationFormat>Ekran Gösterisi (16:9)</PresentationFormat>
  <Paragraphs>46</Paragraphs>
  <Slides>21</Slides>
  <Notes>21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21</vt:i4>
      </vt:variant>
    </vt:vector>
  </HeadingPairs>
  <TitlesOfParts>
    <vt:vector size="24" baseType="lpstr">
      <vt:lpstr>Arial</vt:lpstr>
      <vt:lpstr>Montserrat</vt:lpstr>
      <vt:lpstr>Simple Light</vt:lpstr>
      <vt:lpstr>eSafety</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eSafety</dc:title>
  <dc:creator>Asus</dc:creator>
  <cp:lastModifiedBy>Asus</cp:lastModifiedBy>
  <cp:revision>1</cp:revision>
  <dcterms:modified xsi:type="dcterms:W3CDTF">2022-01-20T20:31:35Z</dcterms:modified>
</cp:coreProperties>
</file>